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76" d="100"/>
          <a:sy n="76" d="100"/>
        </p:scale>
        <p:origin x="3108" y="102"/>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2020/12/7</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2020/12/7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2020/12/7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2020/12/7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2020/12/7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2020/12/7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2020/12/7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2020/12/7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2020/12/7</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395640" y="2773015"/>
            <a:ext cx="5247606" cy="307777"/>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インターネット上で著作権を侵害している可能性があるケース</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53515" y="1423591"/>
            <a:ext cx="6099821"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には、誰でも手軽に文章や写真、動画などを投稿できるサービスが複数あります。そうしたサービスが普及した一方で、他者が創作した著作物を勝手に利用し、著作権を侵害している可能性がある投稿を目にすること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8049344"/>
            <a:ext cx="6180446" cy="646331"/>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rPr>
              <a:t>誰かが創作した著作物には著作権があること、著作物を創作した人の許可なく利用すると著作権の侵害となる可能性があることを頭に入れ、インターネット上の著作物の取り扱いに注意しましょう。</a:t>
            </a:r>
            <a:endParaRPr lang="en-US" altLang="ja-JP" sz="12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395640" y="3374772"/>
            <a:ext cx="6180446" cy="3323987"/>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インターネット上で著作権を侵害している可能性があるケースとしては、以下のようなものがあげられます。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・テレビ番組の映像を動画として投稿</a:t>
            </a:r>
            <a:r>
              <a:rPr lang="ja-JP" altLang="en-US" sz="1050" dirty="0">
                <a:latin typeface="メイリオ" panose="020B0604030504040204" pitchFamily="50" charset="-128"/>
                <a:ea typeface="メイリオ" panose="020B0604030504040204" pitchFamily="50" charset="-128"/>
              </a:rPr>
              <a:t>しているケース</a:t>
            </a:r>
            <a:endParaRPr kumimoji="1" lang="ja-JP" altLang="en-US"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芸能人の写真をＳＮＳなどのアイコン画像に使っているケース</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・他の利用者の創作物などを自作のように投稿したり、無断転載したりするケース</a:t>
            </a:r>
            <a:endParaRPr kumimoji="1"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rPr>
              <a:t>〇</a:t>
            </a:r>
            <a:r>
              <a:rPr lang="ja-JP" altLang="en-US" sz="1050" dirty="0">
                <a:latin typeface="メイリオ" panose="020B0604030504040204" pitchFamily="50" charset="-128"/>
                <a:ea typeface="メイリオ" panose="020B0604030504040204" pitchFamily="50" charset="-128"/>
              </a:rPr>
              <a:t>　著作物をコピーし自分で楽しむ</a:t>
            </a:r>
            <a:endParaRPr lang="en-US" altLang="ja-JP" sz="1050" dirty="0">
              <a:latin typeface="メイリオ" panose="020B0604030504040204" pitchFamily="50" charset="-128"/>
              <a:ea typeface="メイリオ" panose="020B0604030504040204" pitchFamily="50" charset="-128"/>
            </a:endParaRPr>
          </a:p>
          <a:p>
            <a:r>
              <a:rPr lang="ja-JP" altLang="en-US" sz="1050" dirty="0">
                <a:solidFill>
                  <a:srgbClr val="000000"/>
                </a:solidFill>
                <a:latin typeface="メイリオ" panose="020B0604030504040204" pitchFamily="50" charset="-128"/>
                <a:ea typeface="メイリオ" panose="020B0604030504040204" pitchFamily="50" charset="-128"/>
              </a:rPr>
              <a:t>　（例）</a:t>
            </a:r>
            <a:r>
              <a:rPr kumimoji="1" lang="ja-JP" altLang="en-US" sz="1050" dirty="0">
                <a:latin typeface="メイリオ" panose="020B0604030504040204" pitchFamily="50" charset="-128"/>
                <a:ea typeface="メイリオ" panose="020B0604030504040204" pitchFamily="50" charset="-128"/>
              </a:rPr>
              <a:t>テレビ番組を録画して視聴する</a:t>
            </a:r>
            <a:endParaRPr kumimoji="1" lang="en-US" altLang="ja-JP" sz="1050" dirty="0">
              <a:latin typeface="メイリオ" panose="020B0604030504040204" pitchFamily="50" charset="-128"/>
              <a:ea typeface="メイリオ" panose="020B0604030504040204" pitchFamily="50" charset="-128"/>
            </a:endParaRPr>
          </a:p>
          <a:p>
            <a:r>
              <a:rPr lang="en-US" altLang="ja-JP" sz="1050" b="1"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　著作物をコピーし無断で掲載する</a:t>
            </a:r>
            <a:endParaRPr lang="en-US" altLang="ja-JP" sz="1050" dirty="0">
              <a:latin typeface="メイリオ" panose="020B0604030504040204" pitchFamily="50" charset="-128"/>
              <a:ea typeface="メイリオ" panose="020B0604030504040204" pitchFamily="50" charset="-128"/>
            </a:endParaRPr>
          </a:p>
          <a:p>
            <a:r>
              <a:rPr lang="ja-JP" altLang="en-US" sz="1050" dirty="0">
                <a:solidFill>
                  <a:srgbClr val="000000"/>
                </a:solidFill>
                <a:latin typeface="メイリオ" panose="020B0604030504040204" pitchFamily="50" charset="-128"/>
                <a:ea typeface="メイリオ" panose="020B0604030504040204" pitchFamily="50" charset="-128"/>
              </a:rPr>
              <a:t>　（例）テレビ番組を動画撮影し、動画投稿サイト等に投稿する</a:t>
            </a:r>
          </a:p>
          <a:p>
            <a:r>
              <a:rPr lang="ja-JP" altLang="en-US" sz="1050" dirty="0">
                <a:solidFill>
                  <a:srgbClr val="000000"/>
                </a:solidFill>
                <a:latin typeface="メイリオ" panose="020B0604030504040204" pitchFamily="50" charset="-128"/>
                <a:ea typeface="メイリオ" panose="020B0604030504040204" pitchFamily="50" charset="-128"/>
              </a:rPr>
              <a:t>　　</a:t>
            </a:r>
            <a:r>
              <a:rPr lang="en-US" altLang="ja-JP" sz="1050" dirty="0">
                <a:solidFill>
                  <a:srgbClr val="000000"/>
                </a:solidFill>
                <a:latin typeface="メイリオ" panose="020B0604030504040204" pitchFamily="50" charset="-128"/>
                <a:ea typeface="メイリオ" panose="020B0604030504040204" pitchFamily="50" charset="-128"/>
              </a:rPr>
              <a:t>※</a:t>
            </a:r>
            <a:r>
              <a:rPr lang="ja-JP" altLang="en-US" sz="1050" dirty="0">
                <a:solidFill>
                  <a:srgbClr val="000000"/>
                </a:solidFill>
                <a:latin typeface="メイリオ" panose="020B0604030504040204" pitchFamily="50" charset="-128"/>
                <a:ea typeface="メイリオ" panose="020B0604030504040204" pitchFamily="50" charset="-128"/>
              </a:rPr>
              <a:t>このような画像等をダウンロードすることも違法です</a:t>
            </a:r>
            <a:endParaRPr lang="ja-JP" altLang="en-US" sz="1050" dirty="0">
              <a:solidFill>
                <a:prstClr val="black"/>
              </a:solidFill>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他者が創作した著作物</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写真、動画、イラスト、文章、音楽など</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を、その人の許可なくインターネットに載せると著作権の侵害となり、罪に問われる可能性があります</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実際に、人気漫画を無断で動画サイトに投稿した人や、インターネットに投稿されていた写真をコピーして写真集を作り販売したり、画像投稿サイトに無断で投稿したりした人、テレビ中継を無断で動画サイトにリアルタイムで配信した人などが逮捕されたという事案も発生して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2583022"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PITCREW</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株式会社が作成したものです。</a:t>
            </a:r>
          </a:p>
        </p:txBody>
      </p:sp>
      <p:sp>
        <p:nvSpPr>
          <p:cNvPr id="2" name="テキスト ボックス 1"/>
          <p:cNvSpPr txBox="1"/>
          <p:nvPr/>
        </p:nvSpPr>
        <p:spPr>
          <a:xfrm>
            <a:off x="1214754" y="632520"/>
            <a:ext cx="4428492"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インターネット上での著作権侵害について</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17010</TotalTime>
  <Words>392</Words>
  <Application>Microsoft Office PowerPoint</Application>
  <PresentationFormat>A4 210 x 297 mm</PresentationFormat>
  <Paragraphs>22</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智英</dc:creator>
  <cp:lastModifiedBy>越谷市教育委員会</cp:lastModifiedBy>
  <cp:revision>1</cp:revision>
  <cp:lastPrinted>2015-12-15T08:10:10Z</cp:lastPrinted>
  <dcterms:created xsi:type="dcterms:W3CDTF">2015-03-26T01:59:15Z</dcterms:created>
  <dcterms:modified xsi:type="dcterms:W3CDTF">2020-12-07T07:45:28Z</dcterms:modified>
</cp:coreProperties>
</file>